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8FA331-83CE-4D11-9956-746F664D97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193AAB-B329-4BBF-88BF-E886C5E2CE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28C92E-7152-4809-B25B-E5D7DB62AE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864EFF-3B1F-40C6-90D7-6997EB8C82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1867C1-D1B4-4368-B916-F597F86835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6A000-154C-4EC8-92F4-64F4EE7E9D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54597-4430-4DA2-95A7-5E3C10AABA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C15586-6DE4-4545-B594-8A79930315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E6363E-E3DF-4E5D-8DBC-455DCB7AB9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B23341-8A71-44AF-BF52-A0C789BE7B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C5C429-C861-4A76-8385-D4EECF0507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65016CF3-F078-443B-80CD-53E976B4F60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8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6438" y="2851150"/>
            <a:ext cx="7772400" cy="1470025"/>
          </a:xfrm>
        </p:spPr>
        <p:txBody>
          <a:bodyPr/>
          <a:lstStyle/>
          <a:p>
            <a:r>
              <a:rPr lang="en-US" sz="4800"/>
              <a:t>The Network Layer</a:t>
            </a: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9375" y="1452563"/>
            <a:ext cx="6400800" cy="1752600"/>
          </a:xfrm>
        </p:spPr>
        <p:txBody>
          <a:bodyPr/>
          <a:lstStyle/>
          <a:p>
            <a:r>
              <a:rPr lang="en-US" sz="6000">
                <a:solidFill>
                  <a:srgbClr val="FF3300"/>
                </a:solidFill>
              </a:rPr>
              <a:t>Chapter 5</a:t>
            </a:r>
            <a:endParaRPr lang="en-US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Shortest Path Routing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first 5 steps used in computing the shortest path from A to D.  </a:t>
            </a:r>
            <a:br>
              <a:rPr lang="en-US"/>
            </a:br>
            <a:r>
              <a:rPr lang="en-US"/>
              <a:t>The arrows indicate the working node.</a:t>
            </a:r>
          </a:p>
        </p:txBody>
      </p:sp>
      <p:pic>
        <p:nvPicPr>
          <p:cNvPr id="14340" name="Picture 4" descr="5-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263650"/>
            <a:ext cx="5538787" cy="4271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Flooding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533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Dijkstra's algorithm to compute the shortest path through a graph.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236913" y="2728913"/>
            <a:ext cx="153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5-8 top</a:t>
            </a:r>
          </a:p>
        </p:txBody>
      </p:sp>
      <p:pic>
        <p:nvPicPr>
          <p:cNvPr id="15365" name="Picture 5" descr="5-8"/>
          <p:cNvPicPr>
            <a:picLocks noChangeAspect="1" noChangeArrowheads="1"/>
          </p:cNvPicPr>
          <p:nvPr/>
        </p:nvPicPr>
        <p:blipFill>
          <a:blip r:embed="rId2" cstate="print"/>
          <a:srcRect b="54224"/>
          <a:stretch>
            <a:fillRect/>
          </a:stretch>
        </p:blipFill>
        <p:spPr bwMode="auto">
          <a:xfrm>
            <a:off x="895350" y="1282700"/>
            <a:ext cx="7569200" cy="4359275"/>
          </a:xfrm>
          <a:prstGeom prst="rect">
            <a:avLst/>
          </a:prstGeom>
          <a:noFill/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608888" y="561498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Helvetica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Flooding (2)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48375"/>
            <a:ext cx="9144000" cy="5048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Dijkstra's algorithm to compute the shortest path through a graph.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3425825" y="2757488"/>
            <a:ext cx="13065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5-8 bottom</a:t>
            </a:r>
          </a:p>
        </p:txBody>
      </p:sp>
      <p:pic>
        <p:nvPicPr>
          <p:cNvPr id="16391" name="Picture 7" descr="5-8"/>
          <p:cNvPicPr>
            <a:picLocks noChangeAspect="1" noChangeArrowheads="1"/>
          </p:cNvPicPr>
          <p:nvPr/>
        </p:nvPicPr>
        <p:blipFill>
          <a:blip r:embed="rId2" cstate="print"/>
          <a:srcRect t="45761"/>
          <a:stretch>
            <a:fillRect/>
          </a:stretch>
        </p:blipFill>
        <p:spPr bwMode="auto">
          <a:xfrm>
            <a:off x="985838" y="1122363"/>
            <a:ext cx="7177087" cy="4897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Vector Routing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5715000"/>
            <a:ext cx="843280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subnet.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Input from A, I, H, K, and the new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routing table for J.</a:t>
            </a:r>
          </a:p>
        </p:txBody>
      </p:sp>
      <p:pic>
        <p:nvPicPr>
          <p:cNvPr id="17413" name="Picture 5" descr="5-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1175" y="1401763"/>
            <a:ext cx="5562600" cy="4068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Vector Routing (2)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350963" y="6081713"/>
            <a:ext cx="6415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The count-to-infinity problem.</a:t>
            </a:r>
          </a:p>
        </p:txBody>
      </p:sp>
      <p:pic>
        <p:nvPicPr>
          <p:cNvPr id="18438" name="Picture 6" descr="5-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849438"/>
            <a:ext cx="8056562" cy="3138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State Routing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1317625"/>
            <a:ext cx="8678862" cy="5235575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Each router must do the following:</a:t>
            </a:r>
          </a:p>
          <a:p>
            <a:pPr>
              <a:buFontTx/>
              <a:buAutoNum type="arabicPeriod"/>
            </a:pPr>
            <a:r>
              <a:rPr lang="en-US" sz="2800"/>
              <a:t>Discover its neighbors, learn their network address.</a:t>
            </a:r>
          </a:p>
          <a:p>
            <a:pPr>
              <a:buFontTx/>
              <a:buAutoNum type="arabicPeriod"/>
            </a:pPr>
            <a:r>
              <a:rPr lang="en-US" sz="2800"/>
              <a:t>Measure the delay or cost to each of its neighbors.</a:t>
            </a:r>
          </a:p>
          <a:p>
            <a:pPr>
              <a:buFontTx/>
              <a:buAutoNum type="arabicPeriod"/>
            </a:pPr>
            <a:r>
              <a:rPr lang="en-US" sz="2800"/>
              <a:t>Construct a packet telling all it has just learned.</a:t>
            </a:r>
          </a:p>
          <a:p>
            <a:pPr>
              <a:buFontTx/>
              <a:buAutoNum type="arabicPeriod"/>
            </a:pPr>
            <a:r>
              <a:rPr lang="en-US" sz="2800"/>
              <a:t>Send this packet to all other routers.</a:t>
            </a:r>
          </a:p>
          <a:p>
            <a:pPr>
              <a:buFontTx/>
              <a:buAutoNum type="arabicPeriod"/>
            </a:pPr>
            <a:r>
              <a:rPr lang="en-US" sz="2800"/>
              <a:t>Compute the shortest path to every other router.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about the Neighbors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075" y="5741988"/>
            <a:ext cx="7402513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Nine routers and a LAN.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graph model of </a:t>
            </a:r>
            <a:r>
              <a:rPr lang="en-US">
                <a:solidFill>
                  <a:schemeClr val="accent2"/>
                </a:solidFill>
              </a:rPr>
              <a:t>(a).</a:t>
            </a:r>
          </a:p>
        </p:txBody>
      </p:sp>
      <p:pic>
        <p:nvPicPr>
          <p:cNvPr id="20485" name="Picture 5" descr="5-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913" y="1971675"/>
            <a:ext cx="7131050" cy="2855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Line Cost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subnet in which the East and West parts are connected by two lines.</a:t>
            </a:r>
          </a:p>
        </p:txBody>
      </p:sp>
      <p:pic>
        <p:nvPicPr>
          <p:cNvPr id="21509" name="Picture 5" descr="5-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1438" y="1598613"/>
            <a:ext cx="6405562" cy="348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Link State Packets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3013" y="5834063"/>
            <a:ext cx="748823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/>
              <a:t>(a) A subnet.  (b) The link state packets for this subnet.</a:t>
            </a:r>
          </a:p>
        </p:txBody>
      </p:sp>
      <p:pic>
        <p:nvPicPr>
          <p:cNvPr id="22533" name="Picture 5" descr="5-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038" y="2212975"/>
            <a:ext cx="8231187" cy="239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Distributing the Link State Packets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packet buffer for router B in the previous slide (Fig.  5-13).</a:t>
            </a:r>
          </a:p>
        </p:txBody>
      </p:sp>
      <p:pic>
        <p:nvPicPr>
          <p:cNvPr id="23557" name="Picture 5" descr="5-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563" y="1916113"/>
            <a:ext cx="7837487" cy="2681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Layer Design Isues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1808163"/>
            <a:ext cx="8867775" cy="4745037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/>
              <a:t>Store-and-Forward Packet Switching</a:t>
            </a:r>
          </a:p>
          <a:p>
            <a:pPr>
              <a:buFontTx/>
              <a:buChar char="•"/>
            </a:pPr>
            <a:r>
              <a:rPr lang="en-US" sz="2800"/>
              <a:t>Services Provided to the Transport Layer</a:t>
            </a:r>
          </a:p>
          <a:p>
            <a:pPr>
              <a:buFontTx/>
              <a:buChar char="•"/>
            </a:pPr>
            <a:r>
              <a:rPr lang="en-US" sz="2800"/>
              <a:t>Implementation of Connectionless Service</a:t>
            </a:r>
          </a:p>
          <a:p>
            <a:pPr>
              <a:buFontTx/>
              <a:buChar char="•"/>
            </a:pPr>
            <a:r>
              <a:rPr lang="en-US" sz="2800"/>
              <a:t>Implementation of Connection-Oriented Service</a:t>
            </a:r>
          </a:p>
          <a:p>
            <a:pPr>
              <a:buFontTx/>
              <a:buChar char="•"/>
            </a:pPr>
            <a:r>
              <a:rPr lang="en-US" sz="2800"/>
              <a:t>Comparison of Virtual-Circuit and Datagram Subnets</a:t>
            </a:r>
          </a:p>
          <a:p>
            <a:pPr>
              <a:buFontTx/>
              <a:buChar char="•"/>
            </a:pPr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Hierarchical Routing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Hierarchical routing.</a:t>
            </a:r>
          </a:p>
        </p:txBody>
      </p:sp>
      <p:pic>
        <p:nvPicPr>
          <p:cNvPr id="24581" name="Picture 5" descr="5-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7188" y="1282700"/>
            <a:ext cx="6092825" cy="4151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Broadcast Routing</a:t>
            </a:r>
          </a:p>
        </p:txBody>
      </p:sp>
      <p:pic>
        <p:nvPicPr>
          <p:cNvPr id="25605" name="Picture 5" descr="5-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613" y="1630363"/>
            <a:ext cx="7978775" cy="2757487"/>
          </a:xfrm>
          <a:prstGeom prst="rect">
            <a:avLst/>
          </a:prstGeom>
          <a:noFill/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381000" y="5513388"/>
            <a:ext cx="82184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Reverse path forwarding.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A subnet.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a Sink tree.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The tree built by reverse path forwarding.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Multicast Routing</a:t>
            </a:r>
          </a:p>
        </p:txBody>
      </p:sp>
      <p:pic>
        <p:nvPicPr>
          <p:cNvPr id="26630" name="Picture 6" descr="5-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9550" y="1306513"/>
            <a:ext cx="6032500" cy="4138612"/>
          </a:xfrm>
          <a:prstGeom prst="rect">
            <a:avLst/>
          </a:prstGeom>
          <a:noFill/>
        </p:spPr>
      </p:pic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247650" y="5734050"/>
            <a:ext cx="8610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    (a)</a:t>
            </a:r>
            <a:r>
              <a:rPr lang="en-US" sz="2400">
                <a:latin typeface="Times New Roman" pitchFamily="18" charset="0"/>
              </a:rPr>
              <a:t> A network. 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A spanning tree for the leftmost router. 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A multicast tree for group 1.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(d)</a:t>
            </a:r>
            <a:r>
              <a:rPr lang="en-US" sz="2400">
                <a:latin typeface="Times New Roman" pitchFamily="18" charset="0"/>
              </a:rPr>
              <a:t> A multicast tree for group 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for Mobile Hosts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WAN to which LANs, MANs, and wireless cells are attached.</a:t>
            </a:r>
          </a:p>
        </p:txBody>
      </p:sp>
      <p:pic>
        <p:nvPicPr>
          <p:cNvPr id="27653" name="Picture 5" descr="5-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1400" y="1962150"/>
            <a:ext cx="7107238" cy="295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for Mobile Hosts (2)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Packet routing for mobile users.</a:t>
            </a:r>
          </a:p>
        </p:txBody>
      </p:sp>
      <p:pic>
        <p:nvPicPr>
          <p:cNvPr id="28677" name="Picture 5" descr="5-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1339850"/>
            <a:ext cx="6073775" cy="3762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in Ad Hoc Networks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2625" y="1519238"/>
            <a:ext cx="8461375" cy="5033962"/>
          </a:xfrm>
        </p:spPr>
        <p:txBody>
          <a:bodyPr/>
          <a:lstStyle/>
          <a:p>
            <a:pPr>
              <a:buFontTx/>
              <a:buNone/>
            </a:pPr>
            <a:r>
              <a:rPr lang="en-US" sz="3200"/>
              <a:t>Possibilities when the routers are mobile:</a:t>
            </a:r>
          </a:p>
          <a:p>
            <a:pPr>
              <a:buFontTx/>
              <a:buAutoNum type="arabicPeriod"/>
            </a:pPr>
            <a:r>
              <a:rPr lang="en-US" sz="3200"/>
              <a:t>Military vehicles on battlefield.</a:t>
            </a:r>
          </a:p>
          <a:p>
            <a:pPr lvl="1"/>
            <a:r>
              <a:rPr lang="en-US" sz="2400"/>
              <a:t>No infrastructure</a:t>
            </a:r>
            <a:r>
              <a:rPr lang="en-US" sz="3200"/>
              <a:t>.</a:t>
            </a:r>
          </a:p>
          <a:p>
            <a:pPr>
              <a:buFontTx/>
              <a:buAutoNum type="arabicPeriod"/>
            </a:pPr>
            <a:r>
              <a:rPr lang="en-US" sz="3200"/>
              <a:t>A fleet of ships at sea.</a:t>
            </a:r>
          </a:p>
          <a:p>
            <a:pPr lvl="1"/>
            <a:r>
              <a:rPr lang="en-US" sz="2400"/>
              <a:t>All moving all the time</a:t>
            </a:r>
            <a:endParaRPr lang="en-US" sz="3600"/>
          </a:p>
          <a:p>
            <a:pPr>
              <a:buFontTx/>
              <a:buAutoNum type="arabicPeriod"/>
            </a:pPr>
            <a:r>
              <a:rPr lang="en-US" sz="3200"/>
              <a:t>Emergency works at earthquake .</a:t>
            </a:r>
          </a:p>
          <a:p>
            <a:pPr lvl="1"/>
            <a:r>
              <a:rPr lang="en-US" sz="2400"/>
              <a:t>The infrastructure destroyed.</a:t>
            </a:r>
            <a:endParaRPr lang="en-US" sz="3200"/>
          </a:p>
          <a:p>
            <a:pPr>
              <a:buFontTx/>
              <a:buAutoNum type="arabicPeriod"/>
            </a:pPr>
            <a:r>
              <a:rPr lang="en-US" sz="2800"/>
              <a:t>A gathering of people with notebook computers.</a:t>
            </a:r>
          </a:p>
          <a:p>
            <a:pPr lvl="1"/>
            <a:r>
              <a:rPr lang="en-US" sz="2400"/>
              <a:t>In an area lacking 802.11.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Discovery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4394200"/>
            <a:ext cx="9144000" cy="2159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Range of A's broadcast.</a:t>
            </a:r>
          </a:p>
          <a:p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After B and D have received A's broadcast.</a:t>
            </a:r>
          </a:p>
          <a:p>
            <a:r>
              <a:rPr lang="en-US">
                <a:solidFill>
                  <a:schemeClr val="accent2"/>
                </a:solidFill>
              </a:rPr>
              <a:t>(c)</a:t>
            </a:r>
            <a:r>
              <a:rPr lang="en-US"/>
              <a:t> After C, F, and G have received A's broadcast.</a:t>
            </a:r>
          </a:p>
          <a:p>
            <a:r>
              <a:rPr lang="en-US">
                <a:solidFill>
                  <a:schemeClr val="accent2"/>
                </a:solidFill>
              </a:rPr>
              <a:t>(d)</a:t>
            </a:r>
            <a:r>
              <a:rPr lang="en-US"/>
              <a:t> After E, H, and I have received A's broadcast.</a:t>
            </a:r>
          </a:p>
          <a:p>
            <a:pPr>
              <a:buFontTx/>
              <a:buNone/>
            </a:pPr>
            <a:r>
              <a:rPr lang="en-US"/>
              <a:t>Shaded nodes are new recipients.  Arrows show possible reverse routes.</a:t>
            </a:r>
          </a:p>
        </p:txBody>
      </p:sp>
      <p:pic>
        <p:nvPicPr>
          <p:cNvPr id="30725" name="Picture 5" descr="5-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1466850"/>
            <a:ext cx="6923087" cy="263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Discovery (2)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32435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Format of a ROUTE REQUEST packet.</a:t>
            </a:r>
          </a:p>
        </p:txBody>
      </p:sp>
      <p:pic>
        <p:nvPicPr>
          <p:cNvPr id="31752" name="Picture 8" descr="5-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88" y="2341563"/>
            <a:ext cx="8486775" cy="803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Discovery (3)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0535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Format of a ROUTE REPLY packet.</a:t>
            </a:r>
          </a:p>
        </p:txBody>
      </p:sp>
      <p:pic>
        <p:nvPicPr>
          <p:cNvPr id="32773" name="Picture 5" descr="5-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703513"/>
            <a:ext cx="7932738" cy="879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Maintenance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9538" y="5715000"/>
            <a:ext cx="7764462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D's routing table before G goes down.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The graph after G has gone down.</a:t>
            </a:r>
          </a:p>
        </p:txBody>
      </p:sp>
      <p:pic>
        <p:nvPicPr>
          <p:cNvPr id="33797" name="Picture 5" descr="5-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113" y="1827213"/>
            <a:ext cx="7192962" cy="3051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Store-and-Forward Packet Switching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environment of the network layer protocols.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835275" y="2730500"/>
            <a:ext cx="252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fig 5-1</a:t>
            </a:r>
          </a:p>
        </p:txBody>
      </p:sp>
      <p:pic>
        <p:nvPicPr>
          <p:cNvPr id="7174" name="Picture 6" descr="5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463" y="2038350"/>
            <a:ext cx="7845425" cy="2876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 descr="5-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5050" y="673100"/>
            <a:ext cx="4572000" cy="4138613"/>
          </a:xfrm>
          <a:prstGeom prst="rect">
            <a:avLst/>
          </a:prstGeom>
          <a:noFill/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 Lookup in Peer-to-Peer Networks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03800"/>
            <a:ext cx="9144000" cy="1549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set of 32 node identifiers arranged in a circle.  The shaded ones correspond to actual machines.  The arcs show the fingers from nodes 1, 4, and 12.  The labels on the arcs are the table indices.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Examples of the finger tables.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Congestion Control Algorithms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3" y="1447800"/>
            <a:ext cx="8764587" cy="510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200"/>
              <a:t>General Principles of Congestion Control</a:t>
            </a:r>
          </a:p>
          <a:p>
            <a:pPr>
              <a:buFontTx/>
              <a:buChar char="•"/>
            </a:pPr>
            <a:r>
              <a:rPr lang="en-US" sz="3200"/>
              <a:t>Congestion Prevention Policies</a:t>
            </a:r>
          </a:p>
          <a:p>
            <a:pPr>
              <a:buFontTx/>
              <a:buChar char="•"/>
            </a:pPr>
            <a:r>
              <a:rPr lang="en-US" sz="3200"/>
              <a:t>Congestion Control in Virtual-Circuit Subnets</a:t>
            </a:r>
          </a:p>
          <a:p>
            <a:pPr>
              <a:buFontTx/>
              <a:buChar char="•"/>
            </a:pPr>
            <a:r>
              <a:rPr lang="en-US" sz="3200"/>
              <a:t>Congestion Control in Datagram Subnets</a:t>
            </a:r>
          </a:p>
          <a:p>
            <a:pPr>
              <a:buFontTx/>
              <a:buChar char="•"/>
            </a:pPr>
            <a:r>
              <a:rPr lang="en-US" sz="3200"/>
              <a:t>Load Shedding</a:t>
            </a:r>
          </a:p>
          <a:p>
            <a:pPr>
              <a:buFontTx/>
              <a:buChar char="•"/>
            </a:pPr>
            <a:r>
              <a:rPr lang="en-US" sz="3200"/>
              <a:t>Jitter Control</a:t>
            </a:r>
          </a:p>
          <a:p>
            <a:pPr>
              <a:buFontTx/>
              <a:buChar char="•"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Congestion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5715000"/>
            <a:ext cx="8367713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When too much traffic is offered, congestion sets in and performance degrades sharply.</a:t>
            </a:r>
          </a:p>
        </p:txBody>
      </p:sp>
      <p:pic>
        <p:nvPicPr>
          <p:cNvPr id="36869" name="Picture 5" descr="5-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519238"/>
            <a:ext cx="5438775" cy="347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General Principles of Congestion Control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708150"/>
            <a:ext cx="8693150" cy="4845050"/>
          </a:xfrm>
        </p:spPr>
        <p:txBody>
          <a:bodyPr/>
          <a:lstStyle/>
          <a:p>
            <a:pPr>
              <a:buFontTx/>
              <a:buAutoNum type="arabicPeriod"/>
            </a:pPr>
            <a:r>
              <a:rPr lang="en-US" sz="3200"/>
              <a:t>Monitor the system .</a:t>
            </a:r>
          </a:p>
          <a:p>
            <a:pPr lvl="1"/>
            <a:r>
              <a:rPr lang="en-US" sz="3200"/>
              <a:t>detect when and where congestion occurs.</a:t>
            </a:r>
          </a:p>
          <a:p>
            <a:pPr>
              <a:buFontTx/>
              <a:buAutoNum type="arabicPeriod"/>
            </a:pPr>
            <a:r>
              <a:rPr lang="en-US" sz="3200"/>
              <a:t>Pass information to where action can be taken.</a:t>
            </a:r>
          </a:p>
          <a:p>
            <a:pPr>
              <a:buFontTx/>
              <a:buAutoNum type="arabicPeriod"/>
            </a:pPr>
            <a:r>
              <a:rPr lang="en-US" sz="3200"/>
              <a:t>Adjust system operation to correct the problem.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Congestion Prevention Policies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Policies that affect congestion.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3683000" y="2455863"/>
            <a:ext cx="1503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5-26</a:t>
            </a:r>
          </a:p>
        </p:txBody>
      </p:sp>
      <p:pic>
        <p:nvPicPr>
          <p:cNvPr id="38917" name="Picture 5" descr="5-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550" y="1093788"/>
            <a:ext cx="6838950" cy="4527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8125"/>
            <a:ext cx="9144000" cy="1143000"/>
          </a:xfrm>
        </p:spPr>
        <p:txBody>
          <a:bodyPr/>
          <a:lstStyle/>
          <a:p>
            <a:r>
              <a:rPr lang="en-US" sz="4000"/>
              <a:t>Congestion Control in Virtual-Circuit Subnets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5389563"/>
            <a:ext cx="7410450" cy="1163637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congested subnet.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redrawn subnet, eliminates congestion and a virtual circuit from A to B.</a:t>
            </a:r>
          </a:p>
        </p:txBody>
      </p:sp>
      <p:pic>
        <p:nvPicPr>
          <p:cNvPr id="39941" name="Picture 5" descr="5-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563" y="1830388"/>
            <a:ext cx="7762875" cy="2968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323850"/>
            <a:ext cx="3790950" cy="1695450"/>
          </a:xfrm>
        </p:spPr>
        <p:txBody>
          <a:bodyPr/>
          <a:lstStyle/>
          <a:p>
            <a:r>
              <a:rPr lang="en-US"/>
              <a:t>Hop-by-Hop Choke Packets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210050"/>
            <a:ext cx="4514850" cy="2324100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choke packet that affects only the source.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choke packet that affects each hop it passes through.</a:t>
            </a:r>
          </a:p>
        </p:txBody>
      </p:sp>
      <p:pic>
        <p:nvPicPr>
          <p:cNvPr id="40965" name="Picture 5" descr="5-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100" y="247650"/>
            <a:ext cx="4210050" cy="6338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Jitter Control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5" y="6019800"/>
            <a:ext cx="5737225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High jitter.      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Low jitter.</a:t>
            </a:r>
          </a:p>
        </p:txBody>
      </p:sp>
      <p:pic>
        <p:nvPicPr>
          <p:cNvPr id="41989" name="Picture 5" descr="5-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113" y="1693863"/>
            <a:ext cx="7847012" cy="3582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of Service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075" y="1657350"/>
            <a:ext cx="8670925" cy="489585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/>
              <a:t>Requirements</a:t>
            </a:r>
          </a:p>
          <a:p>
            <a:pPr>
              <a:buFontTx/>
              <a:buChar char="•"/>
            </a:pPr>
            <a:r>
              <a:rPr lang="en-US" sz="2800"/>
              <a:t>Techniques for Achieving Good Quality of Service</a:t>
            </a:r>
          </a:p>
          <a:p>
            <a:pPr>
              <a:buFontTx/>
              <a:buChar char="•"/>
            </a:pPr>
            <a:r>
              <a:rPr lang="en-US" sz="2800"/>
              <a:t>Integrated Services</a:t>
            </a:r>
          </a:p>
          <a:p>
            <a:pPr>
              <a:buFontTx/>
              <a:buChar char="•"/>
            </a:pPr>
            <a:r>
              <a:rPr lang="en-US" sz="2800"/>
              <a:t>Differentiated Services</a:t>
            </a:r>
          </a:p>
          <a:p>
            <a:pPr>
              <a:buFontTx/>
              <a:buChar char="•"/>
            </a:pPr>
            <a:r>
              <a:rPr lang="en-US" sz="2800"/>
              <a:t>Label Switching and MPLS</a:t>
            </a:r>
          </a:p>
          <a:p>
            <a:pPr>
              <a:buFontTx/>
              <a:buChar char="•"/>
            </a:pPr>
            <a:endParaRPr lang="en-US"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How stringent the quality-of-service requirements are.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457575" y="2479675"/>
            <a:ext cx="1477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5-30</a:t>
            </a:r>
          </a:p>
        </p:txBody>
      </p:sp>
      <p:pic>
        <p:nvPicPr>
          <p:cNvPr id="44037" name="Picture 5" descr="5-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4238" y="1665288"/>
            <a:ext cx="7532687" cy="3381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Implementation of Connectionless Service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Routing within a diagram subnet.</a:t>
            </a:r>
          </a:p>
        </p:txBody>
      </p:sp>
      <p:pic>
        <p:nvPicPr>
          <p:cNvPr id="8198" name="Picture 6" descr="5-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6950" y="1325563"/>
            <a:ext cx="5524500" cy="3916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Buffering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Smoothing the output stream by buffering packets.</a:t>
            </a:r>
          </a:p>
        </p:txBody>
      </p:sp>
      <p:pic>
        <p:nvPicPr>
          <p:cNvPr id="45061" name="Picture 5" descr="5-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24050"/>
            <a:ext cx="8461375" cy="2651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Leaky Bucket Algorithm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675" y="5848350"/>
            <a:ext cx="8856663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leaky bucket with water.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leaky bucket with packets.</a:t>
            </a:r>
          </a:p>
        </p:txBody>
      </p:sp>
      <p:pic>
        <p:nvPicPr>
          <p:cNvPr id="46085" name="Picture 5" descr="5-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3688" y="1316038"/>
            <a:ext cx="5959475" cy="3867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105150" cy="3429000"/>
          </a:xfrm>
        </p:spPr>
        <p:txBody>
          <a:bodyPr/>
          <a:lstStyle/>
          <a:p>
            <a:r>
              <a:rPr lang="en-US"/>
              <a:t>The Leaky Bucket Algorithm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425450" y="3306763"/>
            <a:ext cx="3706813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 Input to a leaky bucket.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Output from a leaky bucket.  Output from a token bucket with capacities of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250 KB,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(d)</a:t>
            </a:r>
            <a:r>
              <a:rPr lang="en-US" sz="2400">
                <a:latin typeface="Times New Roman" pitchFamily="18" charset="0"/>
              </a:rPr>
              <a:t> 500 KB,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(e)</a:t>
            </a:r>
            <a:r>
              <a:rPr lang="en-US" sz="2400">
                <a:latin typeface="Times New Roman" pitchFamily="18" charset="0"/>
              </a:rPr>
              <a:t> 750 KB, 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(f)</a:t>
            </a:r>
            <a:r>
              <a:rPr lang="en-US" sz="2400">
                <a:latin typeface="Times New Roman" pitchFamily="18" charset="0"/>
              </a:rPr>
              <a:t> Output from a 500KB token bucket feeding a 10-MB/sec leaky bucket.</a:t>
            </a:r>
          </a:p>
        </p:txBody>
      </p:sp>
      <p:pic>
        <p:nvPicPr>
          <p:cNvPr id="47112" name="Picture 8" descr="5-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0225" y="590550"/>
            <a:ext cx="4556125" cy="5324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Token Bucket Algorithm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134100"/>
            <a:ext cx="9144000" cy="5365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Before.   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  After.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595688" y="2755900"/>
            <a:ext cx="130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5-34</a:t>
            </a:r>
          </a:p>
        </p:txBody>
      </p:sp>
      <p:pic>
        <p:nvPicPr>
          <p:cNvPr id="48133" name="Picture 5" descr="5-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5300" y="1323975"/>
            <a:ext cx="5118100" cy="4475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Admission Control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An example of flow specification.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3695700" y="2605088"/>
            <a:ext cx="1514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5-34</a:t>
            </a:r>
          </a:p>
        </p:txBody>
      </p:sp>
      <p:pic>
        <p:nvPicPr>
          <p:cNvPr id="49157" name="Picture 5" descr="5-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825" y="1884363"/>
            <a:ext cx="5113338" cy="2987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Scheduling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1788" y="5353050"/>
            <a:ext cx="7542212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router with five packets queued for line O.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Finishing times for the five packets.</a:t>
            </a:r>
          </a:p>
        </p:txBody>
      </p:sp>
      <p:pic>
        <p:nvPicPr>
          <p:cNvPr id="50181" name="Picture 5" descr="5-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675" y="2039938"/>
            <a:ext cx="8243888" cy="2509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RSVP-The ReSerVation Protocol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590550" y="5753100"/>
            <a:ext cx="7677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A network, 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The multicast spanning tree for host 1.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 The multicast spanning tree for host 2.</a:t>
            </a:r>
          </a:p>
        </p:txBody>
      </p:sp>
      <p:pic>
        <p:nvPicPr>
          <p:cNvPr id="51206" name="Picture 6" descr="5-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563" y="1212850"/>
            <a:ext cx="6334125" cy="4214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RSVP-The ReSerVation Protocol (2)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476250" y="5749925"/>
            <a:ext cx="8324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 </a:t>
            </a:r>
            <a:r>
              <a:rPr lang="en-US" sz="2400">
                <a:latin typeface="Times New Roman" pitchFamily="18" charset="0"/>
              </a:rPr>
              <a:t>Host 3 requests a channel to host 1.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Host 3 then requests a second channel, to host 2.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Host 5 requests a channel to host 1.</a:t>
            </a:r>
          </a:p>
        </p:txBody>
      </p:sp>
      <p:pic>
        <p:nvPicPr>
          <p:cNvPr id="52230" name="Picture 6" descr="5-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358900"/>
            <a:ext cx="7842250" cy="4100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Expedited Forwarding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Expedited packets experience a traffic-free network.</a:t>
            </a:r>
          </a:p>
        </p:txBody>
      </p:sp>
      <p:pic>
        <p:nvPicPr>
          <p:cNvPr id="53253" name="Picture 5" descr="5-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125" y="2017713"/>
            <a:ext cx="7894638" cy="2478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Assured Forwarding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possible implementation of the data flow for assured forwarding.</a:t>
            </a:r>
          </a:p>
        </p:txBody>
      </p:sp>
      <p:pic>
        <p:nvPicPr>
          <p:cNvPr id="54277" name="Picture 5" descr="5-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2071688"/>
            <a:ext cx="7866063" cy="263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Implementation of Connection-Oriented Service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Routing within a virtual-circuit subnet.</a:t>
            </a:r>
          </a:p>
        </p:txBody>
      </p:sp>
      <p:pic>
        <p:nvPicPr>
          <p:cNvPr id="9222" name="Picture 6" descr="5-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3838" y="1454150"/>
            <a:ext cx="6902450" cy="389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 Switching and MPLS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Transmitting a TCP segment using IP, MPLS, and PPP.</a:t>
            </a:r>
          </a:p>
        </p:txBody>
      </p:sp>
      <p:pic>
        <p:nvPicPr>
          <p:cNvPr id="55301" name="Picture 5" descr="5-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631950"/>
            <a:ext cx="7348537" cy="3457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Internetworking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293813"/>
            <a:ext cx="8291512" cy="5259387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200"/>
              <a:t>How Networks Differ</a:t>
            </a:r>
          </a:p>
          <a:p>
            <a:pPr>
              <a:buFontTx/>
              <a:buChar char="•"/>
            </a:pPr>
            <a:r>
              <a:rPr lang="en-US" sz="3200"/>
              <a:t>How Networks Can Be Connected</a:t>
            </a:r>
          </a:p>
          <a:p>
            <a:pPr>
              <a:buFontTx/>
              <a:buChar char="•"/>
            </a:pPr>
            <a:r>
              <a:rPr lang="en-US" sz="3200"/>
              <a:t>Concatenated Virtual Circuits</a:t>
            </a:r>
          </a:p>
          <a:p>
            <a:pPr>
              <a:buFontTx/>
              <a:buChar char="•"/>
            </a:pPr>
            <a:r>
              <a:rPr lang="en-US" sz="3200"/>
              <a:t>Connectionless Internetworking</a:t>
            </a:r>
          </a:p>
          <a:p>
            <a:pPr>
              <a:buFontTx/>
              <a:buChar char="•"/>
            </a:pPr>
            <a:r>
              <a:rPr lang="en-US" sz="3200"/>
              <a:t>Tunneling</a:t>
            </a:r>
          </a:p>
          <a:p>
            <a:pPr>
              <a:buFontTx/>
              <a:buChar char="•"/>
            </a:pPr>
            <a:r>
              <a:rPr lang="en-US" sz="3200"/>
              <a:t>Internetwork Routing</a:t>
            </a:r>
          </a:p>
          <a:p>
            <a:pPr>
              <a:buFontTx/>
              <a:buChar char="•"/>
            </a:pPr>
            <a:r>
              <a:rPr lang="en-US" sz="3200"/>
              <a:t>Fragmentation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Networks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collection of interconnected networks.</a:t>
            </a:r>
          </a:p>
        </p:txBody>
      </p:sp>
      <p:pic>
        <p:nvPicPr>
          <p:cNvPr id="57349" name="Picture 5" descr="5-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" y="1508125"/>
            <a:ext cx="7821613" cy="380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Networks Differ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0425"/>
            <a:ext cx="9144000" cy="6127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Some of the many ways networks can differ.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3670300" y="3043238"/>
            <a:ext cx="103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5-43</a:t>
            </a:r>
          </a:p>
        </p:txBody>
      </p:sp>
      <p:pic>
        <p:nvPicPr>
          <p:cNvPr id="58373" name="Picture 5" descr="5-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738" y="1358900"/>
            <a:ext cx="6986587" cy="4167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Networks Can Be Connected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763" y="5715000"/>
            <a:ext cx="761523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Two Ethernets connected  by a switch.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Two Ethernets connected by routers.</a:t>
            </a:r>
          </a:p>
        </p:txBody>
      </p:sp>
      <p:pic>
        <p:nvPicPr>
          <p:cNvPr id="59397" name="Picture 5" descr="5-4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325" y="2073275"/>
            <a:ext cx="7607300" cy="2673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Concatenated Virtual Circuits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15025"/>
            <a:ext cx="9144000" cy="6381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Internetworking using concatenated virtual circuits.</a:t>
            </a:r>
          </a:p>
        </p:txBody>
      </p:sp>
      <p:pic>
        <p:nvPicPr>
          <p:cNvPr id="60421" name="Picture 5" descr="5-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1803400"/>
            <a:ext cx="7564437" cy="3173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Connectionless Internetworking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78513"/>
            <a:ext cx="9144000" cy="67468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 connectionless internet.</a:t>
            </a:r>
          </a:p>
        </p:txBody>
      </p:sp>
      <p:pic>
        <p:nvPicPr>
          <p:cNvPr id="61445" name="Picture 5" descr="5-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" y="1890713"/>
            <a:ext cx="8015287" cy="3036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Tunneling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Tunneling a packet from Paris to London.</a:t>
            </a:r>
          </a:p>
        </p:txBody>
      </p:sp>
      <p:pic>
        <p:nvPicPr>
          <p:cNvPr id="62469" name="Picture 5" descr="5-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1433513"/>
            <a:ext cx="8274050" cy="3400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Tunneling (2)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Tunneling a car from France to England.</a:t>
            </a:r>
          </a:p>
        </p:txBody>
      </p:sp>
      <p:pic>
        <p:nvPicPr>
          <p:cNvPr id="63493" name="Picture 5" descr="5-4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688" y="2432050"/>
            <a:ext cx="8224837" cy="2012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Internetwork Routing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An internetwork.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 A graph of the internetwork.</a:t>
            </a:r>
          </a:p>
        </p:txBody>
      </p:sp>
      <p:pic>
        <p:nvPicPr>
          <p:cNvPr id="64517" name="Picture 5" descr="5-4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950" y="2085975"/>
            <a:ext cx="7850188" cy="2552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Comparison of Virtual-Circuit and Datagram Subnets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3317875" y="3095625"/>
            <a:ext cx="1071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5-4</a:t>
            </a:r>
          </a:p>
        </p:txBody>
      </p:sp>
      <p:pic>
        <p:nvPicPr>
          <p:cNvPr id="10246" name="Picture 6" descr="5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388" y="1282700"/>
            <a:ext cx="8193087" cy="5246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Fragmentation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0425"/>
            <a:ext cx="9144000" cy="6127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Transparent fragmentation. 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Nontransparent fragmentation.</a:t>
            </a:r>
          </a:p>
        </p:txBody>
      </p:sp>
      <p:pic>
        <p:nvPicPr>
          <p:cNvPr id="65541" name="Picture 5" descr="5-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3" y="1368425"/>
            <a:ext cx="7840662" cy="4157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Fragmentation (2)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4363" y="4754563"/>
            <a:ext cx="8445500" cy="18653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Fragmentation when the elementary data size is 1 byte.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Original packet, containing 10 data bytes.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Fragments after passing through a network with maximum packet size of 8 payload bytes plus header.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(c)</a:t>
            </a:r>
            <a:r>
              <a:rPr lang="en-US"/>
              <a:t> Fragments after passing through a size 5 gateway.</a:t>
            </a:r>
          </a:p>
          <a:p>
            <a:endParaRPr lang="en-US"/>
          </a:p>
        </p:txBody>
      </p:sp>
      <p:pic>
        <p:nvPicPr>
          <p:cNvPr id="66565" name="Picture 5" descr="5-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7825" y="1109663"/>
            <a:ext cx="5845175" cy="3433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Network Layer in the Internet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250" y="1570038"/>
            <a:ext cx="8794750" cy="49831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200"/>
              <a:t>The IP Protocol</a:t>
            </a:r>
          </a:p>
          <a:p>
            <a:pPr>
              <a:buFontTx/>
              <a:buChar char="•"/>
            </a:pPr>
            <a:r>
              <a:rPr lang="en-US" sz="3200"/>
              <a:t>IP Addresses</a:t>
            </a:r>
          </a:p>
          <a:p>
            <a:pPr>
              <a:buFontTx/>
              <a:buChar char="•"/>
            </a:pPr>
            <a:r>
              <a:rPr lang="en-US" sz="3200"/>
              <a:t>Internet Control Protocols</a:t>
            </a:r>
          </a:p>
          <a:p>
            <a:pPr>
              <a:buFontTx/>
              <a:buChar char="•"/>
            </a:pPr>
            <a:r>
              <a:rPr lang="en-US" sz="3200"/>
              <a:t>OSPF – The Interior Gateway Routing Protocol</a:t>
            </a:r>
          </a:p>
          <a:p>
            <a:pPr>
              <a:buFontTx/>
              <a:buChar char="•"/>
            </a:pPr>
            <a:r>
              <a:rPr lang="en-US" sz="3200"/>
              <a:t>BGP – The Exterior Gateway Routing Protocol</a:t>
            </a:r>
          </a:p>
          <a:p>
            <a:pPr>
              <a:buFontTx/>
              <a:buChar char="•"/>
            </a:pPr>
            <a:r>
              <a:rPr lang="en-US" sz="3200"/>
              <a:t>Internet Multicasting</a:t>
            </a:r>
          </a:p>
          <a:p>
            <a:pPr>
              <a:buFontTx/>
              <a:buChar char="•"/>
            </a:pPr>
            <a:r>
              <a:rPr lang="en-US" sz="3200"/>
              <a:t>Mobile IP</a:t>
            </a:r>
          </a:p>
          <a:p>
            <a:pPr>
              <a:buFontTx/>
              <a:buChar char="•"/>
            </a:pPr>
            <a:r>
              <a:rPr lang="en-US" sz="3200"/>
              <a:t>IPv6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Principles for Internet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150" y="1331913"/>
            <a:ext cx="8578850" cy="5221287"/>
          </a:xfrm>
        </p:spPr>
        <p:txBody>
          <a:bodyPr/>
          <a:lstStyle/>
          <a:p>
            <a:pPr>
              <a:buFontTx/>
              <a:buAutoNum type="arabicPeriod"/>
            </a:pPr>
            <a:r>
              <a:rPr lang="en-US" sz="2800"/>
              <a:t>Make sure it works.</a:t>
            </a:r>
          </a:p>
          <a:p>
            <a:pPr>
              <a:buFontTx/>
              <a:buAutoNum type="arabicPeriod"/>
            </a:pPr>
            <a:r>
              <a:rPr lang="en-US" sz="2800"/>
              <a:t>Keep it simple.</a:t>
            </a:r>
          </a:p>
          <a:p>
            <a:pPr>
              <a:buFontTx/>
              <a:buAutoNum type="arabicPeriod"/>
            </a:pPr>
            <a:r>
              <a:rPr lang="en-US" sz="2800"/>
              <a:t>Make clear choices.</a:t>
            </a:r>
          </a:p>
          <a:p>
            <a:pPr>
              <a:buFontTx/>
              <a:buAutoNum type="arabicPeriod"/>
            </a:pPr>
            <a:r>
              <a:rPr lang="en-US" sz="2800"/>
              <a:t>Exploit modularity.</a:t>
            </a:r>
          </a:p>
          <a:p>
            <a:pPr>
              <a:buFontTx/>
              <a:buAutoNum type="arabicPeriod"/>
            </a:pPr>
            <a:r>
              <a:rPr lang="en-US" sz="2800"/>
              <a:t>Expect heterogeneity.</a:t>
            </a:r>
          </a:p>
          <a:p>
            <a:pPr>
              <a:buFontTx/>
              <a:buAutoNum type="arabicPeriod"/>
            </a:pPr>
            <a:r>
              <a:rPr lang="en-US" sz="2800"/>
              <a:t>Avoid static options and parameters.</a:t>
            </a:r>
          </a:p>
          <a:p>
            <a:pPr>
              <a:buFontTx/>
              <a:buAutoNum type="arabicPeriod"/>
            </a:pPr>
            <a:r>
              <a:rPr lang="en-US" sz="2800"/>
              <a:t>Look for a good design; it need not be perfect.</a:t>
            </a:r>
          </a:p>
          <a:p>
            <a:pPr>
              <a:buFontTx/>
              <a:buAutoNum type="arabicPeriod"/>
            </a:pPr>
            <a:r>
              <a:rPr lang="en-US" sz="2800"/>
              <a:t>Be strict when sending and tolerant when receiving.</a:t>
            </a:r>
          </a:p>
          <a:p>
            <a:pPr>
              <a:buFontTx/>
              <a:buAutoNum type="arabicPeriod"/>
            </a:pPr>
            <a:r>
              <a:rPr lang="en-US" sz="2800"/>
              <a:t>Think about scalability.</a:t>
            </a:r>
          </a:p>
          <a:p>
            <a:pPr>
              <a:buFontTx/>
              <a:buAutoNum type="arabicPeriod"/>
            </a:pPr>
            <a:r>
              <a:rPr lang="en-US" sz="2800"/>
              <a:t>Consider performance and cost.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 of Subnetworks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Internet is an interconnected collection of many networks.</a:t>
            </a:r>
          </a:p>
        </p:txBody>
      </p:sp>
      <p:pic>
        <p:nvPicPr>
          <p:cNvPr id="69637" name="Picture 5" descr="5-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195388"/>
            <a:ext cx="7458075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 Protocol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IPv4 (Internet Protocol) header.</a:t>
            </a:r>
          </a:p>
        </p:txBody>
      </p:sp>
      <p:pic>
        <p:nvPicPr>
          <p:cNvPr id="70661" name="Picture 5" descr="5-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875" y="1595438"/>
            <a:ext cx="7794625" cy="3570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 Protocol (2)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Some of the IP options.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3570288" y="2817813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5-54</a:t>
            </a:r>
          </a:p>
        </p:txBody>
      </p:sp>
      <p:pic>
        <p:nvPicPr>
          <p:cNvPr id="71685" name="Picture 5" descr="5-5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8" y="2322513"/>
            <a:ext cx="8216900" cy="2197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IP address formats.</a:t>
            </a:r>
          </a:p>
        </p:txBody>
      </p:sp>
      <p:pic>
        <p:nvPicPr>
          <p:cNvPr id="72709" name="Picture 5" descr="5-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763" y="1652588"/>
            <a:ext cx="7521575" cy="34750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Addresses (2)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Special IP addresses.</a:t>
            </a:r>
          </a:p>
        </p:txBody>
      </p:sp>
      <p:pic>
        <p:nvPicPr>
          <p:cNvPr id="73733" name="Picture 5" descr="5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2092325"/>
            <a:ext cx="8410575" cy="2673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Subnets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campus network consisting of LANs for various departments.</a:t>
            </a:r>
          </a:p>
        </p:txBody>
      </p:sp>
      <p:pic>
        <p:nvPicPr>
          <p:cNvPr id="74757" name="Picture 5" descr="5-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113" y="1822450"/>
            <a:ext cx="7788275" cy="3136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Algorithms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938" y="1317625"/>
            <a:ext cx="8374062" cy="523557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/>
              <a:t>The Optimality Principle</a:t>
            </a:r>
          </a:p>
          <a:p>
            <a:pPr>
              <a:buFontTx/>
              <a:buChar char="•"/>
            </a:pPr>
            <a:r>
              <a:rPr lang="en-US" sz="2800"/>
              <a:t>Shortest Path Routing</a:t>
            </a:r>
          </a:p>
          <a:p>
            <a:pPr>
              <a:buFontTx/>
              <a:buChar char="•"/>
            </a:pPr>
            <a:r>
              <a:rPr lang="en-US" sz="2800"/>
              <a:t>Flooding</a:t>
            </a:r>
          </a:p>
          <a:p>
            <a:pPr>
              <a:buFontTx/>
              <a:buChar char="•"/>
            </a:pPr>
            <a:r>
              <a:rPr lang="en-US" sz="2800"/>
              <a:t>Distance Vector Routing</a:t>
            </a:r>
          </a:p>
          <a:p>
            <a:pPr>
              <a:buFontTx/>
              <a:buChar char="•"/>
            </a:pPr>
            <a:r>
              <a:rPr lang="en-US" sz="2800"/>
              <a:t>Link State Routing</a:t>
            </a:r>
          </a:p>
          <a:p>
            <a:pPr>
              <a:buFontTx/>
              <a:buChar char="•"/>
            </a:pPr>
            <a:r>
              <a:rPr lang="en-US" sz="2800"/>
              <a:t>Hierarchical Routing</a:t>
            </a:r>
          </a:p>
          <a:p>
            <a:pPr>
              <a:buFontTx/>
              <a:buChar char="•"/>
            </a:pPr>
            <a:r>
              <a:rPr lang="en-US" sz="2800"/>
              <a:t>Broadcast Routing</a:t>
            </a:r>
          </a:p>
          <a:p>
            <a:pPr>
              <a:buFontTx/>
              <a:buChar char="•"/>
            </a:pPr>
            <a:r>
              <a:rPr lang="en-US" sz="2800"/>
              <a:t>Multicast Routing</a:t>
            </a:r>
          </a:p>
          <a:p>
            <a:pPr>
              <a:buFontTx/>
              <a:buChar char="•"/>
            </a:pPr>
            <a:r>
              <a:rPr lang="en-US" sz="2800"/>
              <a:t>Routing for Mobile Hosts</a:t>
            </a:r>
          </a:p>
          <a:p>
            <a:pPr>
              <a:buFontTx/>
              <a:buChar char="•"/>
            </a:pPr>
            <a:r>
              <a:rPr lang="en-US" sz="2800"/>
              <a:t>Routing in Ad Hoc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Subnets (2)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20065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 class B network subnetted into 64 subnets.</a:t>
            </a:r>
          </a:p>
        </p:txBody>
      </p:sp>
      <p:pic>
        <p:nvPicPr>
          <p:cNvPr id="75781" name="Picture 5" descr="5-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088" y="2303463"/>
            <a:ext cx="8486775" cy="1698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CDR – Classless InterDomain Routing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A set of IP address assignments.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3232150" y="2717800"/>
            <a:ext cx="197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5-59</a:t>
            </a:r>
          </a:p>
        </p:txBody>
      </p:sp>
      <p:pic>
        <p:nvPicPr>
          <p:cNvPr id="76805" name="Picture 5" descr="5-5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175" y="2322513"/>
            <a:ext cx="8094663" cy="1831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 – Network Address Translation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Placement and operation of a NAT box.</a:t>
            </a:r>
          </a:p>
        </p:txBody>
      </p:sp>
      <p:pic>
        <p:nvPicPr>
          <p:cNvPr id="77829" name="Picture 5" descr="5-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5575" y="1501775"/>
            <a:ext cx="6400800" cy="3787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Control Message Protocol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principal ICMP message types.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244850" y="2668588"/>
            <a:ext cx="2316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5-61</a:t>
            </a:r>
          </a:p>
        </p:txBody>
      </p:sp>
      <p:pic>
        <p:nvPicPr>
          <p:cNvPr id="78853" name="Picture 5" descr="5-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125" y="1735138"/>
            <a:ext cx="6202363" cy="30400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ARP– The Address Resolution Protocol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Three interconnected /24 networks: two Ethernets and an FDDI ring.</a:t>
            </a:r>
          </a:p>
        </p:txBody>
      </p:sp>
      <p:pic>
        <p:nvPicPr>
          <p:cNvPr id="79877" name="Picture 5" descr="5-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063" y="1744663"/>
            <a:ext cx="7937500" cy="31956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Host Configuration Protocol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Operation of DHCP.</a:t>
            </a:r>
          </a:p>
        </p:txBody>
      </p:sp>
      <p:pic>
        <p:nvPicPr>
          <p:cNvPr id="80901" name="Picture 5" descr="5-6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1744663"/>
            <a:ext cx="7591425" cy="2968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5425"/>
            <a:ext cx="9144000" cy="1143000"/>
          </a:xfrm>
        </p:spPr>
        <p:txBody>
          <a:bodyPr/>
          <a:lstStyle/>
          <a:p>
            <a:r>
              <a:rPr lang="en-US" sz="4000"/>
              <a:t>OSPF – The Interior Gateway Routing Protocol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286500"/>
            <a:ext cx="9144000" cy="5715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An autonomous system.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   A graph representation of  </a:t>
            </a:r>
            <a:r>
              <a:rPr lang="en-US">
                <a:solidFill>
                  <a:schemeClr val="accent2"/>
                </a:solidFill>
              </a:rPr>
              <a:t>(a).</a:t>
            </a:r>
          </a:p>
        </p:txBody>
      </p:sp>
      <p:pic>
        <p:nvPicPr>
          <p:cNvPr id="81925" name="Picture 5" descr="5-6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9775" y="1400175"/>
            <a:ext cx="5146675" cy="4559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OSPF (2)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relation between ASes, backbones, and areas in OSPF.</a:t>
            </a:r>
          </a:p>
        </p:txBody>
      </p:sp>
      <p:pic>
        <p:nvPicPr>
          <p:cNvPr id="82949" name="Picture 5" descr="5-6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675" y="954088"/>
            <a:ext cx="4951413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OSPF (3)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five types of OSPF messeges.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3883025" y="2643188"/>
            <a:ext cx="1377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5-66</a:t>
            </a:r>
          </a:p>
        </p:txBody>
      </p:sp>
      <p:pic>
        <p:nvPicPr>
          <p:cNvPr id="83973" name="Picture 5" descr="5-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338" y="2284413"/>
            <a:ext cx="7132637" cy="2182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BGP – The Exterior Gateway Routing Protocol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313" y="5819775"/>
            <a:ext cx="7724775" cy="6016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set of BGP routers.   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 Information sent to F.</a:t>
            </a:r>
          </a:p>
        </p:txBody>
      </p:sp>
      <p:pic>
        <p:nvPicPr>
          <p:cNvPr id="84997" name="Picture 5" descr="5-6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1657350"/>
            <a:ext cx="6791325" cy="3424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Algorithms (2)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Conflict between fairness and optimality.</a:t>
            </a:r>
          </a:p>
        </p:txBody>
      </p:sp>
      <p:pic>
        <p:nvPicPr>
          <p:cNvPr id="12293" name="Picture 5" descr="5-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813" y="2084388"/>
            <a:ext cx="7391400" cy="257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Main IPv6 Header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229350"/>
            <a:ext cx="9144000" cy="62865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IPv6 fixed header (required).</a:t>
            </a:r>
          </a:p>
        </p:txBody>
      </p:sp>
      <p:pic>
        <p:nvPicPr>
          <p:cNvPr id="86021" name="Picture 5" descr="5-6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0" y="1168400"/>
            <a:ext cx="6048375" cy="4759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Headers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89625"/>
            <a:ext cx="9144000" cy="6635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IPv6 extension headers.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695700" y="2379663"/>
            <a:ext cx="1189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5-69</a:t>
            </a:r>
          </a:p>
        </p:txBody>
      </p:sp>
      <p:pic>
        <p:nvPicPr>
          <p:cNvPr id="87046" name="Picture 6" descr="5-6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2179638"/>
            <a:ext cx="7145337" cy="2446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Headers (2)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hop-by-hop extension header for large datagrams (jumbograms).</a:t>
            </a:r>
          </a:p>
        </p:txBody>
      </p:sp>
      <p:pic>
        <p:nvPicPr>
          <p:cNvPr id="88069" name="Picture 5" descr="5-7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2562225"/>
            <a:ext cx="8032750" cy="135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Headers (3)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102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extension header for routing.</a:t>
            </a:r>
          </a:p>
        </p:txBody>
      </p:sp>
      <p:pic>
        <p:nvPicPr>
          <p:cNvPr id="89093" name="Picture 5" descr="5-7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12950"/>
            <a:ext cx="8075613" cy="2411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Optimality Principle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6450" y="5715000"/>
            <a:ext cx="706755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subnet.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sink tree for router B.</a:t>
            </a:r>
          </a:p>
        </p:txBody>
      </p:sp>
      <p:pic>
        <p:nvPicPr>
          <p:cNvPr id="13318" name="Picture 6" descr="5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550" y="1919288"/>
            <a:ext cx="7231063" cy="290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469</TotalTime>
  <Words>1642</Words>
  <Application>Microsoft Office PowerPoint</Application>
  <PresentationFormat>On-screen Show (4:3)</PresentationFormat>
  <Paragraphs>254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Times New Roman</vt:lpstr>
      <vt:lpstr>Helvetica</vt:lpstr>
      <vt:lpstr>Tannenbaum</vt:lpstr>
      <vt:lpstr>The Network Layer</vt:lpstr>
      <vt:lpstr>Network Layer Design Isues</vt:lpstr>
      <vt:lpstr>Store-and-Forward Packet Switching</vt:lpstr>
      <vt:lpstr>Implementation of Connectionless Service</vt:lpstr>
      <vt:lpstr>Implementation of Connection-Oriented Service</vt:lpstr>
      <vt:lpstr>Comparison of Virtual-Circuit and Datagram Subnets</vt:lpstr>
      <vt:lpstr>Routing Algorithms</vt:lpstr>
      <vt:lpstr>Routing Algorithms (2)</vt:lpstr>
      <vt:lpstr>The Optimality Principle</vt:lpstr>
      <vt:lpstr>Shortest Path Routing</vt:lpstr>
      <vt:lpstr>Flooding</vt:lpstr>
      <vt:lpstr>Flooding (2)</vt:lpstr>
      <vt:lpstr>Distance Vector Routing</vt:lpstr>
      <vt:lpstr>Distance Vector Routing (2)</vt:lpstr>
      <vt:lpstr>Link State Routing</vt:lpstr>
      <vt:lpstr>Learning about the Neighbors</vt:lpstr>
      <vt:lpstr>Measuring Line Cost</vt:lpstr>
      <vt:lpstr>Building Link State Packets</vt:lpstr>
      <vt:lpstr>Distributing the Link State Packets</vt:lpstr>
      <vt:lpstr>Hierarchical Routing</vt:lpstr>
      <vt:lpstr>Broadcast Routing</vt:lpstr>
      <vt:lpstr>Multicast Routing</vt:lpstr>
      <vt:lpstr>Routing for Mobile Hosts</vt:lpstr>
      <vt:lpstr>Routing for Mobile Hosts (2)</vt:lpstr>
      <vt:lpstr>Routing in Ad Hoc Networks</vt:lpstr>
      <vt:lpstr>Route Discovery</vt:lpstr>
      <vt:lpstr>Route Discovery (2)</vt:lpstr>
      <vt:lpstr>Route Discovery (3)</vt:lpstr>
      <vt:lpstr>Route Maintenance</vt:lpstr>
      <vt:lpstr>Node Lookup in Peer-to-Peer Networks</vt:lpstr>
      <vt:lpstr>Congestion Control Algorithms</vt:lpstr>
      <vt:lpstr>Congestion </vt:lpstr>
      <vt:lpstr>General Principles of Congestion Control</vt:lpstr>
      <vt:lpstr>Congestion Prevention Policies</vt:lpstr>
      <vt:lpstr>Congestion Control in Virtual-Circuit Subnets</vt:lpstr>
      <vt:lpstr>Hop-by-Hop Choke Packets</vt:lpstr>
      <vt:lpstr>Jitter Control</vt:lpstr>
      <vt:lpstr>Quality of Service</vt:lpstr>
      <vt:lpstr>Requirements</vt:lpstr>
      <vt:lpstr>Buffering</vt:lpstr>
      <vt:lpstr>The Leaky Bucket Algorithm</vt:lpstr>
      <vt:lpstr>The Leaky Bucket Algorithm</vt:lpstr>
      <vt:lpstr>The Token Bucket Algorithm</vt:lpstr>
      <vt:lpstr>Admission Control</vt:lpstr>
      <vt:lpstr>Packet Scheduling</vt:lpstr>
      <vt:lpstr>RSVP-The ReSerVation Protocol</vt:lpstr>
      <vt:lpstr>RSVP-The ReSerVation Protocol (2)</vt:lpstr>
      <vt:lpstr>Expedited Forwarding</vt:lpstr>
      <vt:lpstr>Assured Forwarding</vt:lpstr>
      <vt:lpstr>Label Switching and MPLS</vt:lpstr>
      <vt:lpstr>Internetworking</vt:lpstr>
      <vt:lpstr>Connecting Networks</vt:lpstr>
      <vt:lpstr>How Networks Differ</vt:lpstr>
      <vt:lpstr>How Networks Can Be Connected</vt:lpstr>
      <vt:lpstr>Concatenated Virtual Circuits</vt:lpstr>
      <vt:lpstr>Connectionless Internetworking</vt:lpstr>
      <vt:lpstr>Tunneling</vt:lpstr>
      <vt:lpstr>Tunneling (2)</vt:lpstr>
      <vt:lpstr>Internetwork Routing</vt:lpstr>
      <vt:lpstr>Fragmentation</vt:lpstr>
      <vt:lpstr>Fragmentation (2)</vt:lpstr>
      <vt:lpstr>The Network Layer in the Internet</vt:lpstr>
      <vt:lpstr>Design Principles for Internet</vt:lpstr>
      <vt:lpstr>Collection of Subnetworks</vt:lpstr>
      <vt:lpstr>The IP Protocol</vt:lpstr>
      <vt:lpstr>The IP Protocol (2)</vt:lpstr>
      <vt:lpstr>IP Addresses</vt:lpstr>
      <vt:lpstr>IP Addresses (2)</vt:lpstr>
      <vt:lpstr>Subnets</vt:lpstr>
      <vt:lpstr>Subnets (2)</vt:lpstr>
      <vt:lpstr>CDR – Classless InterDomain Routing</vt:lpstr>
      <vt:lpstr>NAT – Network Address Translation</vt:lpstr>
      <vt:lpstr>Internet Control Message Protocol</vt:lpstr>
      <vt:lpstr>ARP– The Address Resolution Protocol</vt:lpstr>
      <vt:lpstr>Dynamic Host Configuration Protocol</vt:lpstr>
      <vt:lpstr>OSPF – The Interior Gateway Routing Protocol</vt:lpstr>
      <vt:lpstr>OSPF (2)</vt:lpstr>
      <vt:lpstr>OSPF (3)</vt:lpstr>
      <vt:lpstr>BGP – The Exterior Gateway Routing Protocol</vt:lpstr>
      <vt:lpstr>The Main IPv6 Header</vt:lpstr>
      <vt:lpstr>Extension Headers</vt:lpstr>
      <vt:lpstr>Extension Headers (2)</vt:lpstr>
      <vt:lpstr>Extension Headers (3)</vt:lpstr>
    </vt:vector>
  </TitlesOfParts>
  <Company> East Texas Data Service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Network Layer</dc:title>
  <dc:creator>Steve Armstrong</dc:creator>
  <cp:lastModifiedBy>Ishtiaq Niloy</cp:lastModifiedBy>
  <cp:revision>59</cp:revision>
  <dcterms:created xsi:type="dcterms:W3CDTF">2002-07-22T23:52:29Z</dcterms:created>
  <dcterms:modified xsi:type="dcterms:W3CDTF">2018-12-28T07:29:40Z</dcterms:modified>
</cp:coreProperties>
</file>